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0" r:id="rId7"/>
    <p:sldId id="263" r:id="rId8"/>
    <p:sldId id="282" r:id="rId9"/>
    <p:sldId id="267" r:id="rId10"/>
    <p:sldId id="274" r:id="rId11"/>
    <p:sldId id="270" r:id="rId12"/>
    <p:sldId id="271" r:id="rId13"/>
    <p:sldId id="272" r:id="rId14"/>
    <p:sldId id="273" r:id="rId15"/>
    <p:sldId id="275" r:id="rId16"/>
    <p:sldId id="276" r:id="rId17"/>
    <p:sldId id="283" r:id="rId18"/>
    <p:sldId id="265" r:id="rId19"/>
    <p:sldId id="266" r:id="rId20"/>
    <p:sldId id="268" r:id="rId21"/>
    <p:sldId id="260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7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0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C9AF8-C1E7-8B4F-9233-1FAE7C095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F19E17-9AC9-3E49-B561-C4503A9E0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99525B-9474-354D-9AEA-03D071A5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6EA2E4-19CC-1640-B288-CBC81714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E41B3A-D53D-A247-879D-273C2ED3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9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0A5E-7E23-CD4F-A39C-776EA861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5A6C2A-7FFB-4143-916E-484170D8E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B2201C-0FD6-C349-9D45-EFBBFE36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725DD4-282C-7347-AE7A-9CA34AA2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1DC2B-A6FC-F048-969D-59C95A06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62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B40C6A-75F1-944F-BCA7-2101B423B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837FEC-0775-F84A-9FE9-FCBDCC7D1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9824B3-1F24-D842-AC05-686E0D81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E70EE2-23EB-2D44-841A-08286D5F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D17C47-65CE-E14F-BE4B-E3FF9313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01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BB2A6-B15F-C14F-9EE0-5FDAAC80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DF73F0-50E0-BB43-8792-7771AF240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D34812-C87B-8443-BF5D-03812835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5ECF0A-9042-B342-82E7-EE8DD407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F93741-A7C9-7F42-8E33-9B153190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3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BF856-9B18-B34C-BBB2-07C476EA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351D7-3CA0-4844-99C5-9AD4B474D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B7203D-6B0F-D64A-8F5E-2D15E5D6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5051BE-5051-4048-AFFC-239974C5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EB2C04-A159-D94A-9DC9-DD222260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40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CA2C-2C18-3E42-BF40-41F634F0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58D55-2FDB-CC41-9EFE-AF9140298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D467C9-EDEB-B444-BA97-E19B1FA7F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13D62F-D3EF-DC4A-A8EB-2B43E5C1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ECB72C-1668-AB4D-A90F-1271D009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5E1B1C-6EE9-7E4E-A426-CDAB4FA0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1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8D4AD-222C-F74F-9899-0CCB059B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BDA676-03C1-2C41-AB68-6D668CBD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6513CD-CF1D-484E-9C67-DC941993B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980AEB-B9D9-1145-88C8-1D41E3484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35EEA1A-159B-514F-97BE-7C6A5F36F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E7EEE3-CD20-8445-96A2-85F30642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F12A2E-2203-A946-80B4-962E3D84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7318FF-A858-1E41-8D15-347A81FF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6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4F717-03BC-754F-8B67-4FD5F02B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47A860-D09E-EF48-9EB4-174ABE7D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48A4EF-5906-294D-AE45-3D0F99A7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2F6D27-05EB-9F40-8E7D-9FF07287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18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FDD78B-D541-604D-93C4-544FCD1E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A97715-3BAD-A640-B24F-B7AF5542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8317EF-CB72-1C49-815B-5DD09005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85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C82F0-C2B8-EE43-AEC5-1DD627E0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4ED3A5-2E39-F44E-890F-73CC6C32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DD4B10-4ADD-DF46-BFE4-7C2FBF04C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19208A-3E39-0C40-BA8C-3BC2EC2E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81C830-4EE2-CA44-8AED-0BEE6D30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ACB14D-7806-C941-B276-776632FB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40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92F9C-05AE-534B-B335-70A2226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36D04F-9592-5749-8CF5-F770F785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95BBA7-3DF7-3D45-9D5C-2418DB0D0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737A5A-F1B8-5249-A898-3B77156D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C80D95-134A-3048-BEB3-BC14B21B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BEEE4D-C75E-5048-9B71-BE9BBE76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35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E319C91-AFC8-6D4C-9F60-62AD9CDA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CDBA9A-8770-A041-9602-0F610F9CE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E90E88-E27E-DD48-BB41-686D34EB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AC61-3512-C54F-BC01-6EA9B0DA6AC9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DCCB0-C0EF-DF4B-A039-9D2FD38D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92C6ED-0626-E348-8343-1841F6CEC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4333-8D0C-354C-BDBE-396D63C17B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48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hnKmsuZJ1A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73331A4-F2DC-004C-9328-4117D69D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44" y="-285007"/>
            <a:ext cx="17064842" cy="72380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A99ADA-40F9-9145-9D31-81FF12403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65" y="2063998"/>
            <a:ext cx="2260600" cy="254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6393E37-5CDE-794B-93D3-16C008BD7381}"/>
              </a:ext>
            </a:extLst>
          </p:cNvPr>
          <p:cNvSpPr txBox="1"/>
          <p:nvPr/>
        </p:nvSpPr>
        <p:spPr>
          <a:xfrm>
            <a:off x="1638794" y="561307"/>
            <a:ext cx="9797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halkduster" panose="03050602040202020205" pitchFamily="66" charset="77"/>
              </a:rPr>
              <a:t>Senioren in Euskirchen 7. Plenum, 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13902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849 0.04167 L -0.23151 0.04167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C 0.00794 0.0081 0.01705 0.01597 0.02096 0.02593 C 0.025 0.03704 0.02695 0.05 0.02903 0.06296 C 0.03099 0.07593 0.02903 0.08704 0.02695 0.09908 C 0.025 0.10995 0.022 0.12199 0.01497 0.13195 C 0.00898 0.1419 -0.00105 0.15 -0.01198 0.15602 C -0.02201 0.16204 -0.03399 0.16597 -0.04597 0.16806 C -0.05795 0.16991 -0.07006 0.16991 -0.08099 0.16806 C -0.09297 0.16597 -0.10404 0.16111 -0.11302 0.15301 C -0.12201 0.14607 -0.12995 0.13704 -0.13399 0.12593 C -0.13907 0.11597 -0.14102 0.10208 -0.14102 0.09097 C -0.14206 0.08009 -0.14102 0.0669 -0.13594 0.05602 C -0.13099 0.04607 -0.12201 0.03796 -0.11003 0.03403 C -0.09805 0.03102 -0.08594 0.03495 -0.078 0.0419 C -0.07097 0.04908 -0.06602 0.05995 -0.06498 0.07292 C -0.06498 0.08611 -0.06602 0.09792 -0.07097 0.1081 C -0.07605 0.11806 -0.075 0.11991 -0.09506 0.1331 C -0.11302 0.14699 -0.13099 0.14306 -0.14206 0.14398 C -0.153 0.14398 -0.16198 0.14005 -0.17305 0.13611 C -0.18503 0.13102 -0.19506 0.12199 -0.20196 0.11389 C -0.20899 0.10602 -0.21198 0.09607 -0.21602 0.08009 C -0.21901 0.06389 -0.21901 0.05602 -0.21901 0.04398 C -0.21901 0.03195 -0.21901 0.01991 -0.21901 0.0081 " pathEditMode="relative" rAng="0" ptsTypes="AAAAAAAAAAAAAA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797D9-A50C-5441-84AD-B15ABBFAAF4A}"/>
              </a:ext>
            </a:extLst>
          </p:cNvPr>
          <p:cNvSpPr txBox="1">
            <a:spLocks/>
          </p:cNvSpPr>
          <p:nvPr/>
        </p:nvSpPr>
        <p:spPr>
          <a:xfrm>
            <a:off x="1521913" y="303145"/>
            <a:ext cx="8229600" cy="8573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latin typeface="Bradley Hand" pitchFamily="2" charset="77"/>
              </a:rPr>
              <a:t>PG Freizeit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358C8C-8D38-6544-B1B6-2A821DEABB25}"/>
              </a:ext>
            </a:extLst>
          </p:cNvPr>
          <p:cNvSpPr txBox="1">
            <a:spLocks/>
          </p:cNvSpPr>
          <p:nvPr/>
        </p:nvSpPr>
        <p:spPr>
          <a:xfrm>
            <a:off x="4572000" y="1160528"/>
            <a:ext cx="8041711" cy="5743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itchFamily="2" charset="2"/>
              <a:buChar char="Ø"/>
            </a:pPr>
            <a:r>
              <a:rPr lang="de-DE" sz="2400" dirty="0">
                <a:latin typeface="Chalkduster" panose="03050602040202020205" pitchFamily="66" charset="77"/>
              </a:rPr>
              <a:t> Kooperation mit Sportvereinen</a:t>
            </a:r>
          </a:p>
          <a:p>
            <a:pPr fontAlgn="base">
              <a:buFont typeface="Wingdings" pitchFamily="2" charset="2"/>
              <a:buChar char="Ø"/>
            </a:pPr>
            <a:endParaRPr lang="de-DE" sz="2400" dirty="0">
              <a:latin typeface="Chalkduster" panose="03050602040202020205" pitchFamily="66" charset="77"/>
            </a:endParaRPr>
          </a:p>
          <a:p>
            <a:pPr fontAlgn="base">
              <a:buFont typeface="Wingdings" pitchFamily="2" charset="2"/>
              <a:buChar char="Ø"/>
            </a:pPr>
            <a:r>
              <a:rPr lang="de-DE" sz="2400" dirty="0">
                <a:latin typeface="Chalkduster" panose="03050602040202020205" pitchFamily="66" charset="77"/>
              </a:rPr>
              <a:t> Familientag im Ortsteil Frauenberg</a:t>
            </a:r>
          </a:p>
          <a:p>
            <a:pPr fontAlgn="base">
              <a:buFont typeface="Wingdings" pitchFamily="2" charset="2"/>
              <a:buChar char="Ø"/>
            </a:pPr>
            <a:endParaRPr lang="de-DE" sz="2400" dirty="0">
              <a:latin typeface="Chalkduster" panose="03050602040202020205" pitchFamily="66" charset="77"/>
            </a:endParaRPr>
          </a:p>
          <a:p>
            <a:pPr fontAlgn="base">
              <a:buFont typeface="Wingdings" pitchFamily="2" charset="2"/>
              <a:buChar char="Ø"/>
            </a:pPr>
            <a:r>
              <a:rPr lang="de-DE" sz="2400" dirty="0">
                <a:latin typeface="Chalkduster" panose="03050602040202020205" pitchFamily="66" charset="77"/>
              </a:rPr>
              <a:t> Met Opera</a:t>
            </a:r>
          </a:p>
          <a:p>
            <a:pPr fontAlgn="base">
              <a:buFont typeface="Wingdings" pitchFamily="2" charset="2"/>
              <a:buChar char="Ø"/>
            </a:pPr>
            <a:endParaRPr lang="de-DE" sz="2400" dirty="0">
              <a:latin typeface="Chalkduster" panose="03050602040202020205" pitchFamily="66" charset="77"/>
            </a:endParaRPr>
          </a:p>
          <a:p>
            <a:pPr fontAlgn="base">
              <a:buFont typeface="Wingdings" pitchFamily="2" charset="2"/>
              <a:buChar char="Ø"/>
            </a:pPr>
            <a:r>
              <a:rPr lang="de-DE" sz="2400" dirty="0">
                <a:latin typeface="Chalkduster" panose="03050602040202020205" pitchFamily="66" charset="77"/>
              </a:rPr>
              <a:t> Großeltern- Enkel- Kino</a:t>
            </a:r>
          </a:p>
          <a:p>
            <a:pPr marL="0" indent="0" fontAlgn="base">
              <a:buNone/>
            </a:pPr>
            <a:endParaRPr lang="de-DE" sz="2400" dirty="0">
              <a:latin typeface="Chalkduster" panose="03050602040202020205" pitchFamily="66" charset="77"/>
            </a:endParaRPr>
          </a:p>
          <a:p>
            <a:pPr fontAlgn="base">
              <a:buFont typeface="Wingdings" pitchFamily="2" charset="2"/>
              <a:buChar char="Ø"/>
            </a:pPr>
            <a:r>
              <a:rPr lang="de-DE" sz="2400" dirty="0">
                <a:latin typeface="Chalkduster" panose="03050602040202020205" pitchFamily="66" charset="77"/>
              </a:rPr>
              <a:t> ZWAR (Zwischen Arbeit und Ruhestand)</a:t>
            </a:r>
          </a:p>
          <a:p>
            <a:pPr fontAlgn="base">
              <a:buFont typeface="Wingdings" pitchFamily="2" charset="2"/>
              <a:buChar char="Ø"/>
            </a:pPr>
            <a:endParaRPr lang="de-DE" sz="2400" dirty="0">
              <a:latin typeface="Chalkduster" panose="03050602040202020205" pitchFamily="66" charset="77"/>
            </a:endParaRPr>
          </a:p>
          <a:p>
            <a:pPr fontAlgn="base">
              <a:buFont typeface="Wingdings" pitchFamily="2" charset="2"/>
              <a:buChar char="Ø"/>
            </a:pPr>
            <a:r>
              <a:rPr lang="de-DE" sz="2400" dirty="0">
                <a:latin typeface="Chalkduster" panose="03050602040202020205" pitchFamily="66" charset="77"/>
              </a:rPr>
              <a:t> Generationenspieletag jetzt jährlich in Kooperation mit der Stadtbibliothek </a:t>
            </a:r>
          </a:p>
          <a:p>
            <a:endParaRPr lang="de-DE" sz="2400" dirty="0">
              <a:latin typeface="Chalkduster" panose="03050602040202020205" pitchFamily="66" charset="77"/>
            </a:endParaRPr>
          </a:p>
        </p:txBody>
      </p:sp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F6B982C1-21FC-724E-B840-6A746F405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2035747"/>
            <a:ext cx="4145489" cy="30620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5A14690-97EE-F8C4-EA0B-6F4A8F23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9532F2D-1410-2643-8A4A-2BA7A954E2DB}"/>
              </a:ext>
            </a:extLst>
          </p:cNvPr>
          <p:cNvSpPr txBox="1">
            <a:spLocks/>
          </p:cNvSpPr>
          <p:nvPr/>
        </p:nvSpPr>
        <p:spPr>
          <a:xfrm>
            <a:off x="5109725" y="1684753"/>
            <a:ext cx="7556475" cy="4972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de-DE" sz="2600" dirty="0">
                <a:latin typeface="Chalkduster" panose="03050602040202020205" pitchFamily="66" charset="77"/>
              </a:rPr>
              <a:t>Museumskoffer</a:t>
            </a:r>
          </a:p>
          <a:p>
            <a:pPr fontAlgn="base"/>
            <a:endParaRPr lang="de-DE" sz="2600" dirty="0">
              <a:latin typeface="Chalkduster" panose="03050602040202020205" pitchFamily="66" charset="77"/>
            </a:endParaRPr>
          </a:p>
          <a:p>
            <a:pPr fontAlgn="base"/>
            <a:r>
              <a:rPr lang="de-DE" sz="2600" dirty="0">
                <a:latin typeface="Chalkduster" panose="03050602040202020205" pitchFamily="66" charset="77"/>
              </a:rPr>
              <a:t>Schnupperangebote Sport</a:t>
            </a:r>
          </a:p>
          <a:p>
            <a:pPr fontAlgn="base"/>
            <a:endParaRPr lang="de-DE" sz="2600" dirty="0">
              <a:latin typeface="Chalkduster" panose="03050602040202020205" pitchFamily="66" charset="77"/>
            </a:endParaRPr>
          </a:p>
          <a:p>
            <a:pPr fontAlgn="base"/>
            <a:r>
              <a:rPr lang="de-DE" sz="2600" dirty="0">
                <a:latin typeface="Chalkduster" panose="03050602040202020205" pitchFamily="66" charset="77"/>
              </a:rPr>
              <a:t>Kooperation mit der Musikschule</a:t>
            </a:r>
          </a:p>
          <a:p>
            <a:pPr fontAlgn="base"/>
            <a:endParaRPr lang="de-DE" sz="2600" dirty="0">
              <a:latin typeface="Chalkduster" panose="03050602040202020205" pitchFamily="66" charset="77"/>
            </a:endParaRPr>
          </a:p>
          <a:p>
            <a:pPr fontAlgn="base"/>
            <a:r>
              <a:rPr lang="de-DE" sz="2600" dirty="0">
                <a:latin typeface="Chalkduster" panose="03050602040202020205" pitchFamily="66" charset="77"/>
              </a:rPr>
              <a:t>Zwei Workshops mit dem Kreis und Erarbeitung eines neuen Angebotes</a:t>
            </a:r>
          </a:p>
          <a:p>
            <a:pPr fontAlgn="base"/>
            <a:endParaRPr lang="de-DE" sz="2600" dirty="0">
              <a:latin typeface="Chalkduster" panose="03050602040202020205" pitchFamily="66" charset="77"/>
            </a:endParaRPr>
          </a:p>
          <a:p>
            <a:pPr fontAlgn="base"/>
            <a:r>
              <a:rPr lang="de-DE" sz="2600" dirty="0">
                <a:latin typeface="Chalkduster" panose="03050602040202020205" pitchFamily="66" charset="77"/>
              </a:rPr>
              <a:t>Spiele und Kultur </a:t>
            </a:r>
          </a:p>
          <a:p>
            <a:endParaRPr lang="de-DE" dirty="0"/>
          </a:p>
        </p:txBody>
      </p:sp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AED5019F-F2CC-46D9-B3AD-7DAB7505F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7706" y="2505490"/>
            <a:ext cx="4720417" cy="265523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00A0E3A-95AD-D4F1-2B6D-BA7C7FA18288}"/>
              </a:ext>
            </a:extLst>
          </p:cNvPr>
          <p:cNvSpPr txBox="1">
            <a:spLocks/>
          </p:cNvSpPr>
          <p:nvPr/>
        </p:nvSpPr>
        <p:spPr>
          <a:xfrm>
            <a:off x="1521913" y="303145"/>
            <a:ext cx="8229600" cy="8573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latin typeface="Bradley Hand" pitchFamily="2" charset="77"/>
              </a:rPr>
              <a:t>PG Freizeit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A2D5B0-C8DF-5332-5B53-ECA08046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0">
            <a:extLst>
              <a:ext uri="{FF2B5EF4-FFF2-40B4-BE49-F238E27FC236}">
                <a16:creationId xmlns:a16="http://schemas.microsoft.com/office/drawing/2014/main" id="{3A2D31C6-85B1-C3C6-BE82-B50FAE629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8" y="2163942"/>
            <a:ext cx="4810306" cy="32097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2E8AEE-9CC8-3A4A-93DB-0DED1B2314D6}"/>
              </a:ext>
            </a:extLst>
          </p:cNvPr>
          <p:cNvSpPr txBox="1">
            <a:spLocks/>
          </p:cNvSpPr>
          <p:nvPr/>
        </p:nvSpPr>
        <p:spPr>
          <a:xfrm>
            <a:off x="1609594" y="398664"/>
            <a:ext cx="8229600" cy="666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latin typeface="Bradley Hand" pitchFamily="2" charset="77"/>
              </a:rPr>
              <a:t>PG Sicherheit und Mobilität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C01315-14EA-9A4F-B20D-22C51DF1DA3E}"/>
              </a:ext>
            </a:extLst>
          </p:cNvPr>
          <p:cNvSpPr txBox="1">
            <a:spLocks/>
          </p:cNvSpPr>
          <p:nvPr/>
        </p:nvSpPr>
        <p:spPr>
          <a:xfrm>
            <a:off x="5498926" y="1727060"/>
            <a:ext cx="6693074" cy="4531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de-DE" dirty="0">
                <a:latin typeface="Chalkduster" panose="03050602040202020205" pitchFamily="66" charset="77"/>
              </a:rPr>
              <a:t>Ortsbegehungen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Pedelec - Training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Fahrsicherheitstraining und Info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Nächtliche Stadtbegehung und Nachbereitung mit der Verwaltung </a:t>
            </a:r>
          </a:p>
          <a:p>
            <a:pPr fontAlgn="base"/>
            <a:r>
              <a:rPr lang="de-DE" dirty="0" err="1">
                <a:latin typeface="Chalkduster" panose="03050602040202020205" pitchFamily="66" charset="77"/>
              </a:rPr>
              <a:t>Rollatorwoche</a:t>
            </a:r>
            <a:endParaRPr lang="de-DE" dirty="0">
              <a:latin typeface="Chalkduster" panose="03050602040202020205" pitchFamily="66" charset="77"/>
            </a:endParaRP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Kripo: Sicher im Straßenverkehr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304046-D1EF-D682-12BF-94264EEE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B1C2274-6B87-EB44-8DB9-1C3BD623CBF9}"/>
              </a:ext>
            </a:extLst>
          </p:cNvPr>
          <p:cNvSpPr txBox="1">
            <a:spLocks/>
          </p:cNvSpPr>
          <p:nvPr/>
        </p:nvSpPr>
        <p:spPr>
          <a:xfrm>
            <a:off x="5933161" y="1428279"/>
            <a:ext cx="5998418" cy="4671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de-DE" dirty="0">
                <a:latin typeface="Chalkduster" panose="03050602040202020205" pitchFamily="66" charset="77"/>
              </a:rPr>
              <a:t>Aktiv 60 Ticket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Bustraining mit der SVE ( Ausbau barrierefreier Haltestellen)</a:t>
            </a:r>
          </a:p>
          <a:p>
            <a:r>
              <a:rPr lang="de-DE" dirty="0">
                <a:latin typeface="Chalkduster" panose="03050602040202020205" pitchFamily="66" charset="77"/>
              </a:rPr>
              <a:t>Jung und alt für mehr Sicherheit zuhause und auf der Straße (Kripo)</a:t>
            </a:r>
          </a:p>
          <a:p>
            <a:r>
              <a:rPr lang="de-DE" dirty="0">
                <a:latin typeface="Chalkduster" panose="03050602040202020205" pitchFamily="66" charset="77"/>
              </a:rPr>
              <a:t>Fahrradtraining in Stadt und Land</a:t>
            </a:r>
          </a:p>
          <a:p>
            <a:r>
              <a:rPr lang="de-DE" dirty="0">
                <a:latin typeface="Chalkduster" panose="03050602040202020205" pitchFamily="66" charset="77"/>
              </a:rPr>
              <a:t>Zukunftsnetz Mobilität NRW</a:t>
            </a:r>
          </a:p>
          <a:p>
            <a:r>
              <a:rPr lang="de-DE" dirty="0">
                <a:latin typeface="Chalkduster" panose="03050602040202020205" pitchFamily="66" charset="77"/>
              </a:rPr>
              <a:t>Film: Der Enkeltrick (Kripo, Sat 1, Seniorenkino)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BE329EB-E206-A9B0-19DD-BDC9B3D18525}"/>
              </a:ext>
            </a:extLst>
          </p:cNvPr>
          <p:cNvSpPr txBox="1">
            <a:spLocks/>
          </p:cNvSpPr>
          <p:nvPr/>
        </p:nvSpPr>
        <p:spPr>
          <a:xfrm>
            <a:off x="1609594" y="398664"/>
            <a:ext cx="8229600" cy="666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latin typeface="Bradley Hand" pitchFamily="2" charset="77"/>
              </a:rPr>
              <a:t>PG Sicherheit und Mobilität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3C61AE-1F8B-F7BF-7653-D1231728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0C7648-8E25-BF0B-06C4-2A6727C1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48" y="1606519"/>
            <a:ext cx="5645213" cy="42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B0F0E-F055-FE46-8495-50F0155095A6}"/>
              </a:ext>
            </a:extLst>
          </p:cNvPr>
          <p:cNvSpPr txBox="1">
            <a:spLocks/>
          </p:cNvSpPr>
          <p:nvPr/>
        </p:nvSpPr>
        <p:spPr>
          <a:xfrm>
            <a:off x="1423791" y="140925"/>
            <a:ext cx="9344417" cy="127451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de-DE" sz="4000" b="1" dirty="0"/>
            </a:br>
            <a:r>
              <a:rPr lang="de-DE" sz="4000" b="1" dirty="0"/>
              <a:t>         </a:t>
            </a:r>
            <a:r>
              <a:rPr lang="de-DE" sz="6000" b="1" dirty="0">
                <a:latin typeface="Bradley Hand" pitchFamily="2" charset="77"/>
              </a:rPr>
              <a:t>PG Wohnen – Leben in Zukunft </a:t>
            </a:r>
            <a:br>
              <a:rPr lang="de-DE" b="1" dirty="0"/>
            </a:br>
            <a:r>
              <a:rPr lang="de-DE" sz="4000" b="1" dirty="0"/>
              <a:t>  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921A1-0A1B-724B-BA88-AA6948DF0D73}"/>
              </a:ext>
            </a:extLst>
          </p:cNvPr>
          <p:cNvSpPr txBox="1">
            <a:spLocks/>
          </p:cNvSpPr>
          <p:nvPr/>
        </p:nvSpPr>
        <p:spPr>
          <a:xfrm>
            <a:off x="3820439" y="1787155"/>
            <a:ext cx="83715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4800" dirty="0">
              <a:latin typeface="Chalkduster" panose="03050602040202020205" pitchFamily="66" charset="77"/>
            </a:endParaRPr>
          </a:p>
          <a:p>
            <a:r>
              <a:rPr lang="de-DE" sz="4600" dirty="0">
                <a:latin typeface="Chalkduster" panose="03050602040202020205" pitchFamily="66" charset="77"/>
              </a:rPr>
              <a:t>Wohnberatung </a:t>
            </a:r>
          </a:p>
          <a:p>
            <a:r>
              <a:rPr lang="de-DE" sz="4600" dirty="0">
                <a:latin typeface="Chalkduster" panose="03050602040202020205" pitchFamily="66" charset="77"/>
              </a:rPr>
              <a:t>Aktualisierung der vorhandenen Listen</a:t>
            </a:r>
          </a:p>
          <a:p>
            <a:r>
              <a:rPr lang="de-DE" sz="4600" dirty="0">
                <a:latin typeface="Chalkduster" panose="03050602040202020205" pitchFamily="66" charset="77"/>
              </a:rPr>
              <a:t>Besichtigung einzelner Senioreneinrichtungen </a:t>
            </a:r>
          </a:p>
          <a:p>
            <a:r>
              <a:rPr lang="de-DE" sz="4600" dirty="0">
                <a:latin typeface="Chalkduster" panose="03050602040202020205" pitchFamily="66" charset="77"/>
              </a:rPr>
              <a:t>Einführung in die Arbeit der Verwaltung </a:t>
            </a:r>
          </a:p>
          <a:p>
            <a:r>
              <a:rPr lang="de-DE" sz="4600" dirty="0">
                <a:latin typeface="Chalkduster" panose="03050602040202020205" pitchFamily="66" charset="77"/>
              </a:rPr>
              <a:t>Heimaufsicht</a:t>
            </a:r>
          </a:p>
          <a:p>
            <a:r>
              <a:rPr lang="de-DE" sz="4600" dirty="0">
                <a:latin typeface="Chalkduster" panose="03050602040202020205" pitchFamily="66" charset="77"/>
              </a:rPr>
              <a:t>Vertiefung Pflege </a:t>
            </a:r>
          </a:p>
          <a:p>
            <a:r>
              <a:rPr lang="de-DE" sz="4600" dirty="0">
                <a:latin typeface="Chalkduster" panose="03050602040202020205" pitchFamily="66" charset="77"/>
              </a:rPr>
              <a:t>Alternative Wohnformen </a:t>
            </a:r>
            <a:r>
              <a:rPr lang="de-DE" dirty="0"/>
              <a:t>  </a:t>
            </a:r>
          </a:p>
          <a:p>
            <a:endParaRPr lang="de-DE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D4FF6142-D2FE-D2AA-4450-883430D5F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4" y="1787155"/>
            <a:ext cx="2232248" cy="452596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6B03D01-B911-78D1-598E-F50641BA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35FA5C5-40A2-6340-8C5B-E62DFA3BEDA7}"/>
              </a:ext>
            </a:extLst>
          </p:cNvPr>
          <p:cNvSpPr txBox="1">
            <a:spLocks/>
          </p:cNvSpPr>
          <p:nvPr/>
        </p:nvSpPr>
        <p:spPr>
          <a:xfrm>
            <a:off x="5198301" y="2021464"/>
            <a:ext cx="7144011" cy="46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9600" dirty="0">
                <a:latin typeface="Chalkduster" panose="03050602040202020205" pitchFamily="66" charset="77"/>
              </a:rPr>
              <a:t>Besuch alternativer Wohnformen anderer Kommunen</a:t>
            </a:r>
          </a:p>
          <a:p>
            <a:pPr marL="0" indent="0">
              <a:buNone/>
            </a:pPr>
            <a:r>
              <a:rPr lang="de-DE" sz="9600" dirty="0">
                <a:latin typeface="Chalkduster" panose="03050602040202020205" pitchFamily="66" charset="77"/>
              </a:rPr>
              <a:t>Mitarbeit „ Aktiv altern in der Gemeinde“</a:t>
            </a:r>
          </a:p>
          <a:p>
            <a:pPr marL="0" indent="0">
              <a:buNone/>
            </a:pPr>
            <a:r>
              <a:rPr lang="de-DE" sz="9600" dirty="0">
                <a:latin typeface="Chalkduster" panose="03050602040202020205" pitchFamily="66" charset="77"/>
              </a:rPr>
              <a:t>Infoveranstaltung: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9600" dirty="0">
                <a:latin typeface="Chalkduster" panose="03050602040202020205" pitchFamily="66" charset="77"/>
              </a:rPr>
              <a:t>  - Wohnformen in Euskirchen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9600" dirty="0">
                <a:latin typeface="Chalkduster" panose="03050602040202020205" pitchFamily="66" charset="77"/>
              </a:rPr>
              <a:t>  - Wohnen bis ins Alter – 	barrierefrei und bezahlbar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9600" dirty="0">
                <a:latin typeface="Chalkduster" panose="03050602040202020205" pitchFamily="66" charset="77"/>
              </a:rPr>
              <a:t>  - Wohnen bis ins Alter i. d. 	eigenen vier Wänden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B29E185-1E08-DCB3-30C5-6E173F075887}"/>
              </a:ext>
            </a:extLst>
          </p:cNvPr>
          <p:cNvSpPr txBox="1">
            <a:spLocks/>
          </p:cNvSpPr>
          <p:nvPr/>
        </p:nvSpPr>
        <p:spPr>
          <a:xfrm>
            <a:off x="1423791" y="140925"/>
            <a:ext cx="9344417" cy="127451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de-DE" sz="4000" b="1" dirty="0"/>
            </a:br>
            <a:r>
              <a:rPr lang="de-DE" sz="4000" b="1" dirty="0"/>
              <a:t>         </a:t>
            </a:r>
            <a:r>
              <a:rPr lang="de-DE" sz="6000" b="1" dirty="0">
                <a:latin typeface="Bradley Hand" pitchFamily="2" charset="77"/>
              </a:rPr>
              <a:t>PG Wohnen – Leben in Zukunft </a:t>
            </a:r>
            <a:br>
              <a:rPr lang="de-DE" b="1" dirty="0"/>
            </a:br>
            <a:r>
              <a:rPr lang="de-DE" sz="4000" b="1" dirty="0"/>
              <a:t>  </a:t>
            </a:r>
            <a:endParaRPr lang="de-DE" sz="4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B2112C-BE5E-0009-008B-51B7590E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001BAD68-2761-3841-E016-B49CF6A48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484" y="1996412"/>
            <a:ext cx="4653317" cy="34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54B6945-6E57-B8A0-41DE-1C6B3663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A7ACEF-2DA2-3842-836F-91A1F45305AC}"/>
              </a:ext>
            </a:extLst>
          </p:cNvPr>
          <p:cNvSpPr txBox="1">
            <a:spLocks/>
          </p:cNvSpPr>
          <p:nvPr/>
        </p:nvSpPr>
        <p:spPr>
          <a:xfrm>
            <a:off x="1691014" y="-243609"/>
            <a:ext cx="9045879" cy="1256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de-DE" sz="3600" dirty="0">
                <a:latin typeface="Bradley Hand" pitchFamily="2" charset="77"/>
              </a:rPr>
            </a:br>
            <a:r>
              <a:rPr lang="de-DE" sz="3600" b="1" dirty="0">
                <a:latin typeface="Bradley Hand" pitchFamily="2" charset="77"/>
              </a:rPr>
              <a:t>Gemeinsame Aktionen </a:t>
            </a:r>
            <a:br>
              <a:rPr lang="de-DE" sz="3600" dirty="0">
                <a:latin typeface="Bradley Hand" pitchFamily="2" charset="77"/>
              </a:rPr>
            </a:br>
            <a:endParaRPr lang="de-DE" sz="3600" dirty="0">
              <a:latin typeface="Bradley Hand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ED9D05-9FFA-FF4A-8D88-8A0A7AC37E9F}"/>
              </a:ext>
            </a:extLst>
          </p:cNvPr>
          <p:cNvSpPr txBox="1">
            <a:spLocks/>
          </p:cNvSpPr>
          <p:nvPr/>
        </p:nvSpPr>
        <p:spPr>
          <a:xfrm>
            <a:off x="5110619" y="2204582"/>
            <a:ext cx="9173355" cy="344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de-DE" dirty="0">
                <a:latin typeface="Chalkduster" panose="03050602040202020205" pitchFamily="66" charset="77"/>
              </a:rPr>
              <a:t>jährlich Teilnahme Ehrenamtstag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Jährlich Teilnahme Messe 50+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Weihnachtsdorf 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Notfallkarte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Streifzug durch die Stadt ISEK</a:t>
            </a:r>
          </a:p>
          <a:p>
            <a:pPr fontAlgn="base"/>
            <a:r>
              <a:rPr lang="de-DE" dirty="0" err="1">
                <a:latin typeface="Chalkduster" panose="03050602040202020205" pitchFamily="66" charset="77"/>
              </a:rPr>
              <a:t>Demographieworkshop</a:t>
            </a:r>
            <a:endParaRPr lang="de-DE" dirty="0">
              <a:latin typeface="Chalkduster" panose="03050602040202020205" pitchFamily="66" charset="77"/>
            </a:endParaRPr>
          </a:p>
          <a:p>
            <a:endParaRPr lang="de-DE" dirty="0"/>
          </a:p>
        </p:txBody>
      </p:sp>
      <p:pic>
        <p:nvPicPr>
          <p:cNvPr id="4" name="Inhaltsplatzhalter 10">
            <a:extLst>
              <a:ext uri="{FF2B5EF4-FFF2-40B4-BE49-F238E27FC236}">
                <a16:creationId xmlns:a16="http://schemas.microsoft.com/office/drawing/2014/main" id="{276F7D6B-5342-4699-0C66-6A18DEAE9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" y="1038342"/>
            <a:ext cx="4020855" cy="5361140"/>
          </a:xfrm>
          <a:prstGeom prst="rect">
            <a:avLst/>
          </a:prstGeom>
        </p:spPr>
      </p:pic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399E0AFB-8259-4C5E-FB62-D3FB06CF1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9" y="1038342"/>
            <a:ext cx="4020855" cy="53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F5D81-90AD-35B3-B765-9243043A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Bradley Hand" pitchFamily="2" charset="77"/>
              </a:rPr>
              <a:t>Termine im Mai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DCF8A-3A02-88D8-5BB0-8012C1E6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864"/>
            <a:ext cx="10945010" cy="3236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1" dirty="0">
                <a:latin typeface="Chalkduster" panose="03050602040202020205" pitchFamily="66" charset="77"/>
              </a:rPr>
              <a:t>Freizeit, Kultur und Mobilität</a:t>
            </a:r>
          </a:p>
          <a:p>
            <a:pPr marL="0" indent="0">
              <a:buNone/>
            </a:pPr>
            <a:r>
              <a:rPr lang="de-DE" sz="3600" b="1" dirty="0">
                <a:latin typeface="Chalkduster" panose="03050602040202020205" pitchFamily="66" charset="77"/>
              </a:rPr>
              <a:t>Sicherheit und Digitales</a:t>
            </a:r>
          </a:p>
          <a:p>
            <a:pPr marL="0" indent="0">
              <a:buNone/>
            </a:pPr>
            <a:r>
              <a:rPr lang="de-DE" sz="3600" b="1" dirty="0">
                <a:latin typeface="Chalkduster" panose="03050602040202020205" pitchFamily="66" charset="77"/>
              </a:rPr>
              <a:t>Politik</a:t>
            </a:r>
          </a:p>
          <a:p>
            <a:pPr marL="0" indent="0">
              <a:buNone/>
            </a:pPr>
            <a:r>
              <a:rPr lang="de-DE" sz="3600" b="1" dirty="0">
                <a:latin typeface="Chalkduster" panose="03050602040202020205" pitchFamily="66" charset="77"/>
              </a:rPr>
              <a:t>Wohnen und Wohnumfeld</a:t>
            </a:r>
          </a:p>
        </p:txBody>
      </p:sp>
    </p:spTree>
    <p:extLst>
      <p:ext uri="{BB962C8B-B14F-4D97-AF65-F5344CB8AC3E}">
        <p14:creationId xmlns:p14="http://schemas.microsoft.com/office/powerpoint/2010/main" val="18213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28C813CB-B73C-7CC0-4D48-708FAC848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-670" r="1087" b="670"/>
          <a:stretch/>
        </p:blipFill>
        <p:spPr>
          <a:xfrm>
            <a:off x="102829" y="1967604"/>
            <a:ext cx="4523538" cy="3443639"/>
          </a:xfrm>
          <a:prstGeom prst="rect">
            <a:avLst/>
          </a:prstGeom>
        </p:spPr>
      </p:pic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91EBA598-AE21-B446-8457-444479280B3D}"/>
              </a:ext>
            </a:extLst>
          </p:cNvPr>
          <p:cNvSpPr txBox="1">
            <a:spLocks/>
          </p:cNvSpPr>
          <p:nvPr/>
        </p:nvSpPr>
        <p:spPr>
          <a:xfrm>
            <a:off x="4626367" y="1603331"/>
            <a:ext cx="7736822" cy="5843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000" dirty="0">
                <a:latin typeface="Chalkduster" panose="03050602040202020205" pitchFamily="66" charset="77"/>
              </a:rPr>
              <a:t>Für eine Legislaturperiode gewählt vertritt die Senioren: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4000" dirty="0">
                <a:latin typeface="Chalkduster" panose="03050602040202020205" pitchFamily="66" charset="77"/>
              </a:rPr>
              <a:t>     - in allen Fachausschüssen 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sz="4000" dirty="0">
                <a:latin typeface="Chalkduster" panose="03050602040202020205" pitchFamily="66" charset="77"/>
              </a:rPr>
              <a:t>     - im Beirat für Menschen 		   mit Behinderung 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sz="4000" dirty="0">
                <a:latin typeface="Chalkduster" panose="03050602040202020205" pitchFamily="66" charset="77"/>
              </a:rPr>
              <a:t>     - bei der Landessenioren-	   	   </a:t>
            </a:r>
            <a:r>
              <a:rPr lang="de-DE" sz="4000" dirty="0" err="1">
                <a:latin typeface="Chalkduster" panose="03050602040202020205" pitchFamily="66" charset="77"/>
              </a:rPr>
              <a:t>vertretung</a:t>
            </a:r>
            <a:r>
              <a:rPr lang="de-DE" sz="4000" dirty="0">
                <a:latin typeface="Chalkduster" panose="03050602040202020205" pitchFamily="66" charset="77"/>
              </a:rPr>
              <a:t> NRW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sz="4000" dirty="0">
                <a:latin typeface="Chalkduster" panose="03050602040202020205" pitchFamily="66" charset="77"/>
              </a:rPr>
              <a:t>     - bei Veranstaltungen der 	 	   Kommune u.a.</a:t>
            </a:r>
          </a:p>
          <a:p>
            <a:pPr fontAlgn="base"/>
            <a:r>
              <a:rPr lang="de-DE" sz="4000" dirty="0">
                <a:latin typeface="Chalkduster" panose="03050602040202020205" pitchFamily="66" charset="77"/>
              </a:rPr>
              <a:t>ist Mitglied in allen PGs</a:t>
            </a:r>
          </a:p>
          <a:p>
            <a:pPr fontAlgn="base"/>
            <a:r>
              <a:rPr lang="de-DE" sz="4000" dirty="0">
                <a:latin typeface="Chalkduster" panose="03050602040202020205" pitchFamily="66" charset="77"/>
              </a:rPr>
              <a:t>Moderation der Veranstaltungen </a:t>
            </a:r>
          </a:p>
          <a:p>
            <a:endParaRPr lang="de-DE" dirty="0"/>
          </a:p>
        </p:txBody>
      </p:sp>
      <p:sp>
        <p:nvSpPr>
          <p:cNvPr id="3" name="Titel 7">
            <a:extLst>
              <a:ext uri="{FF2B5EF4-FFF2-40B4-BE49-F238E27FC236}">
                <a16:creationId xmlns:a16="http://schemas.microsoft.com/office/drawing/2014/main" id="{201C4514-8BD9-3E44-8CA0-A9AA723D5BEF}"/>
              </a:ext>
            </a:extLst>
          </p:cNvPr>
          <p:cNvSpPr txBox="1">
            <a:spLocks/>
          </p:cNvSpPr>
          <p:nvPr/>
        </p:nvSpPr>
        <p:spPr>
          <a:xfrm>
            <a:off x="1981200" y="457850"/>
            <a:ext cx="8229600" cy="7446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latin typeface="Bradley Hand" pitchFamily="2" charset="77"/>
              </a:rPr>
              <a:t>Sprecher PG Politik</a:t>
            </a:r>
            <a:endParaRPr lang="de-DE" sz="1600" b="1" dirty="0">
              <a:latin typeface="Bradley Hand" pitchFamily="2" charset="77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BB24CE-D345-2199-646D-25845762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4F05100-905D-D848-A47C-031A9B667664}"/>
              </a:ext>
            </a:extLst>
          </p:cNvPr>
          <p:cNvSpPr txBox="1">
            <a:spLocks/>
          </p:cNvSpPr>
          <p:nvPr/>
        </p:nvSpPr>
        <p:spPr>
          <a:xfrm>
            <a:off x="5950795" y="2077735"/>
            <a:ext cx="6064908" cy="374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de-DE" sz="2400" dirty="0">
                <a:latin typeface="Chalkduster" panose="03050602040202020205" pitchFamily="66" charset="77"/>
              </a:rPr>
              <a:t>Kann Mitglieder entsenden: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sz="2400" dirty="0">
                <a:latin typeface="Chalkduster" panose="03050602040202020205" pitchFamily="66" charset="77"/>
              </a:rPr>
              <a:t>   - in Fachausschüsse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sz="2400" dirty="0">
                <a:latin typeface="Chalkduster" panose="03050602040202020205" pitchFamily="66" charset="77"/>
              </a:rPr>
              <a:t>   - LSV 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sz="2400" dirty="0">
                <a:latin typeface="Chalkduster" panose="03050602040202020205" pitchFamily="66" charset="77"/>
              </a:rPr>
              <a:t>   - Kommunale Konferenz Alter 	und Pflege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sz="2400" dirty="0">
                <a:latin typeface="Chalkduster" panose="03050602040202020205" pitchFamily="66" charset="77"/>
              </a:rPr>
              <a:t>   - Gesundheitskonferenz des 	Kreises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sz="2400" dirty="0">
                <a:latin typeface="Chalkduster" panose="03050602040202020205" pitchFamily="66" charset="77"/>
              </a:rPr>
              <a:t>   - Bündnis Wohnen des Kreises</a:t>
            </a:r>
          </a:p>
          <a:p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4DDB2D-16E6-1742-A461-9C0A4A102A7B}"/>
              </a:ext>
            </a:extLst>
          </p:cNvPr>
          <p:cNvSpPr txBox="1">
            <a:spLocks/>
          </p:cNvSpPr>
          <p:nvPr/>
        </p:nvSpPr>
        <p:spPr>
          <a:xfrm>
            <a:off x="1981200" y="731837"/>
            <a:ext cx="8229600" cy="8448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600" dirty="0"/>
              <a:t> </a:t>
            </a:r>
            <a:r>
              <a:rPr lang="de-DE" sz="4000" b="1" dirty="0">
                <a:latin typeface="Bradley Hand" pitchFamily="2" charset="77"/>
              </a:rPr>
              <a:t>Sprecher PG Politik</a:t>
            </a:r>
            <a:endParaRPr lang="de-DE" sz="4000" dirty="0">
              <a:latin typeface="Bradley Hand" pitchFamily="2" charset="77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2375A380-07ED-7DE8-C656-4135AEC5E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7" y="2077735"/>
            <a:ext cx="5611660" cy="37411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D239ED5-94BD-CC8E-DDF9-EF7B3A3E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D4E6A6-475A-7B46-A8AF-EE4D14BD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404664"/>
            <a:ext cx="125694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5009C01-5D11-C24C-A064-5481F4F0B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38" y="2122573"/>
            <a:ext cx="4641207" cy="452596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579D13-D014-6649-B78E-EBE79300CBE0}"/>
              </a:ext>
            </a:extLst>
          </p:cNvPr>
          <p:cNvSpPr txBox="1"/>
          <p:nvPr/>
        </p:nvSpPr>
        <p:spPr>
          <a:xfrm>
            <a:off x="1860804" y="155168"/>
            <a:ext cx="9339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latin typeface="Bradley Hand" pitchFamily="2" charset="77"/>
              </a:rPr>
              <a:t>Begrüßung </a:t>
            </a:r>
            <a:br>
              <a:rPr lang="de-DE" sz="5400" b="1" dirty="0">
                <a:latin typeface="Bradley Hand" pitchFamily="2" charset="77"/>
              </a:rPr>
            </a:br>
            <a:r>
              <a:rPr lang="de-DE" sz="5400" b="1" dirty="0">
                <a:latin typeface="Bradley Hand" pitchFamily="2" charset="77"/>
              </a:rPr>
              <a:t>Marie-Theres Kastenholz </a:t>
            </a:r>
            <a:endParaRPr lang="de-DE" sz="5400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24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7D481-C18A-C445-B4A3-9366BABC0906}"/>
              </a:ext>
            </a:extLst>
          </p:cNvPr>
          <p:cNvSpPr txBox="1">
            <a:spLocks/>
          </p:cNvSpPr>
          <p:nvPr/>
        </p:nvSpPr>
        <p:spPr>
          <a:xfrm>
            <a:off x="1853853" y="168165"/>
            <a:ext cx="8210458" cy="162305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de-DE" sz="4000" dirty="0"/>
            </a:br>
            <a:r>
              <a:rPr lang="de-DE" sz="5900" dirty="0">
                <a:latin typeface="Bradley Hand" pitchFamily="2" charset="77"/>
              </a:rPr>
              <a:t>     </a:t>
            </a:r>
            <a:r>
              <a:rPr lang="de-DE" sz="5900" b="1" dirty="0">
                <a:latin typeface="Bradley Hand" pitchFamily="2" charset="77"/>
              </a:rPr>
              <a:t>Themenbezogene einjährige  PGs</a:t>
            </a:r>
            <a:br>
              <a:rPr lang="de-DE" sz="5900" dirty="0">
                <a:latin typeface="Bradley Hand" pitchFamily="2" charset="77"/>
              </a:rPr>
            </a:br>
            <a:endParaRPr lang="de-DE" sz="5900" dirty="0">
              <a:latin typeface="Bradley Hand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EC4ED9-08EB-6349-BDA7-70AF73DA40CC}"/>
              </a:ext>
            </a:extLst>
          </p:cNvPr>
          <p:cNvSpPr txBox="1">
            <a:spLocks/>
          </p:cNvSpPr>
          <p:nvPr/>
        </p:nvSpPr>
        <p:spPr>
          <a:xfrm>
            <a:off x="4895590" y="2138508"/>
            <a:ext cx="7095994" cy="4065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de-DE" dirty="0">
                <a:latin typeface="Chalkduster" panose="03050602040202020205" pitchFamily="66" charset="77"/>
              </a:rPr>
              <a:t>Mitglieder wählen Sprecher und stellvertretenden Sprecher für ein Jahr 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Sprecher moderiert die Sitzungen und 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ist Mitglied der PG Politik 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Sitzungen jeweils 5-6 mal jährlich </a:t>
            </a:r>
          </a:p>
          <a:p>
            <a:pPr fontAlgn="base"/>
            <a:r>
              <a:rPr lang="de-DE" dirty="0">
                <a:latin typeface="Chalkduster" panose="03050602040202020205" pitchFamily="66" charset="77"/>
              </a:rPr>
              <a:t>Jährliche Berichterstattung mit Abstimmung im Plenum </a:t>
            </a:r>
          </a:p>
          <a:p>
            <a:endParaRPr lang="de-DE" dirty="0">
              <a:latin typeface="Chalkduster" panose="03050602040202020205" pitchFamily="66" charset="77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6D6400-6563-AF25-EB52-9887178A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0B2C9C-C03E-05D1-B19C-B12AE6573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4257" y="2386206"/>
            <a:ext cx="4759889" cy="35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n 4" descr="Senioren in Euskirchen SIE">
            <a:hlinkClick r:id="" action="ppaction://media"/>
            <a:extLst>
              <a:ext uri="{FF2B5EF4-FFF2-40B4-BE49-F238E27FC236}">
                <a16:creationId xmlns:a16="http://schemas.microsoft.com/office/drawing/2014/main" id="{F5418E32-30A4-AF46-9803-03CC03B3A7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5003" y="-95003"/>
            <a:ext cx="12455891" cy="70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D4E6A6-475A-7B46-A8AF-EE4D14BD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404664"/>
            <a:ext cx="125694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579D13-D014-6649-B78E-EBE79300CBE0}"/>
              </a:ext>
            </a:extLst>
          </p:cNvPr>
          <p:cNvSpPr txBox="1"/>
          <p:nvPr/>
        </p:nvSpPr>
        <p:spPr>
          <a:xfrm>
            <a:off x="1353787" y="155168"/>
            <a:ext cx="10640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latin typeface="Bradley Hand" pitchFamily="2" charset="77"/>
                <a:ea typeface="STXingkai" panose="02010800040101010101" pitchFamily="2" charset="-122"/>
              </a:rPr>
              <a:t>Grußwort</a:t>
            </a:r>
            <a:br>
              <a:rPr lang="de-DE" sz="5400" b="1" dirty="0">
                <a:latin typeface="Bradley Hand" pitchFamily="2" charset="77"/>
                <a:ea typeface="STXingkai" panose="02010800040101010101" pitchFamily="2" charset="-122"/>
              </a:rPr>
            </a:br>
            <a:r>
              <a:rPr lang="de-DE" sz="5400" b="1" dirty="0">
                <a:latin typeface="Bradley Hand" pitchFamily="2" charset="77"/>
                <a:ea typeface="STXingkai" panose="02010800040101010101" pitchFamily="2" charset="-122"/>
              </a:rPr>
              <a:t>Bürgermeister  Sacha Reichelt</a:t>
            </a:r>
            <a:endParaRPr lang="de-DE" sz="5400" dirty="0">
              <a:latin typeface="Bradley Hand" pitchFamily="2" charset="77"/>
              <a:ea typeface="STXingkai" panose="02010800040101010101" pitchFamily="2" charset="-122"/>
            </a:endParaRPr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D05BFD15-6963-F84A-BB00-3FC61E6BE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18" y="209416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4">
            <a:extLst>
              <a:ext uri="{FF2B5EF4-FFF2-40B4-BE49-F238E27FC236}">
                <a16:creationId xmlns:a16="http://schemas.microsoft.com/office/drawing/2014/main" id="{968DDFDD-7077-2B4D-B2F8-D6DF06FDFB0C}"/>
              </a:ext>
            </a:extLst>
          </p:cNvPr>
          <p:cNvSpPr/>
          <p:nvPr/>
        </p:nvSpPr>
        <p:spPr>
          <a:xfrm>
            <a:off x="3553463" y="2140178"/>
            <a:ext cx="1296144" cy="10584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Projekt-gruppe</a:t>
            </a:r>
          </a:p>
        </p:txBody>
      </p:sp>
      <p:sp>
        <p:nvSpPr>
          <p:cNvPr id="11" name="Ellipse 5">
            <a:extLst>
              <a:ext uri="{FF2B5EF4-FFF2-40B4-BE49-F238E27FC236}">
                <a16:creationId xmlns:a16="http://schemas.microsoft.com/office/drawing/2014/main" id="{A49489F5-28DB-7E41-9BB5-5E920A7238FD}"/>
              </a:ext>
            </a:extLst>
          </p:cNvPr>
          <p:cNvSpPr/>
          <p:nvPr/>
        </p:nvSpPr>
        <p:spPr>
          <a:xfrm>
            <a:off x="5363244" y="1373242"/>
            <a:ext cx="1296144" cy="10584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Projekt-gruppe</a:t>
            </a:r>
          </a:p>
        </p:txBody>
      </p:sp>
      <p:sp>
        <p:nvSpPr>
          <p:cNvPr id="12" name="Ellipse 6">
            <a:extLst>
              <a:ext uri="{FF2B5EF4-FFF2-40B4-BE49-F238E27FC236}">
                <a16:creationId xmlns:a16="http://schemas.microsoft.com/office/drawing/2014/main" id="{C1BB6A51-1341-E349-903E-A5E06DE8359C}"/>
              </a:ext>
            </a:extLst>
          </p:cNvPr>
          <p:cNvSpPr/>
          <p:nvPr/>
        </p:nvSpPr>
        <p:spPr>
          <a:xfrm>
            <a:off x="7173024" y="2140178"/>
            <a:ext cx="1296144" cy="10584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Projekt-gruppe</a:t>
            </a:r>
          </a:p>
        </p:txBody>
      </p:sp>
      <p:sp>
        <p:nvSpPr>
          <p:cNvPr id="13" name="Ellipse 7">
            <a:extLst>
              <a:ext uri="{FF2B5EF4-FFF2-40B4-BE49-F238E27FC236}">
                <a16:creationId xmlns:a16="http://schemas.microsoft.com/office/drawing/2014/main" id="{A83E8AF4-2A3A-474E-9525-9CF771B03374}"/>
              </a:ext>
            </a:extLst>
          </p:cNvPr>
          <p:cNvSpPr/>
          <p:nvPr/>
        </p:nvSpPr>
        <p:spPr>
          <a:xfrm>
            <a:off x="4890418" y="4378355"/>
            <a:ext cx="2232248" cy="12024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Projektgruppe Politik</a:t>
            </a:r>
          </a:p>
        </p:txBody>
      </p:sp>
      <p:sp>
        <p:nvSpPr>
          <p:cNvPr id="14" name="Ellipse 3">
            <a:extLst>
              <a:ext uri="{FF2B5EF4-FFF2-40B4-BE49-F238E27FC236}">
                <a16:creationId xmlns:a16="http://schemas.microsoft.com/office/drawing/2014/main" id="{DCC8FE6F-46BA-5842-9ACB-FB05042094E8}"/>
              </a:ext>
            </a:extLst>
          </p:cNvPr>
          <p:cNvSpPr/>
          <p:nvPr/>
        </p:nvSpPr>
        <p:spPr>
          <a:xfrm>
            <a:off x="6941612" y="5580786"/>
            <a:ext cx="2520280" cy="907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/>
              <a:t>Seniorenbüro </a:t>
            </a:r>
          </a:p>
          <a:p>
            <a:pPr algn="ctr"/>
            <a:r>
              <a:rPr lang="de-DE" sz="1400" dirty="0"/>
              <a:t>der Stadt Euskirchen</a:t>
            </a:r>
          </a:p>
        </p:txBody>
      </p:sp>
      <p:sp>
        <p:nvSpPr>
          <p:cNvPr id="15" name="Pfeil nach rechts 14">
            <a:extLst>
              <a:ext uri="{FF2B5EF4-FFF2-40B4-BE49-F238E27FC236}">
                <a16:creationId xmlns:a16="http://schemas.microsoft.com/office/drawing/2014/main" id="{CD4469C4-625A-1F45-BD6A-BE4875217B13}"/>
              </a:ext>
            </a:extLst>
          </p:cNvPr>
          <p:cNvSpPr/>
          <p:nvPr/>
        </p:nvSpPr>
        <p:spPr>
          <a:xfrm rot="13240505">
            <a:off x="4798506" y="2928041"/>
            <a:ext cx="286846" cy="2265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6" name="Pfeil nach rechts 15">
            <a:extLst>
              <a:ext uri="{FF2B5EF4-FFF2-40B4-BE49-F238E27FC236}">
                <a16:creationId xmlns:a16="http://schemas.microsoft.com/office/drawing/2014/main" id="{E380C91C-DBAB-E047-A6D9-21E525CBBE92}"/>
              </a:ext>
            </a:extLst>
          </p:cNvPr>
          <p:cNvSpPr/>
          <p:nvPr/>
        </p:nvSpPr>
        <p:spPr>
          <a:xfrm rot="16200000">
            <a:off x="5882546" y="2474108"/>
            <a:ext cx="257539" cy="2685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9EADC262-89CE-9D4B-AE28-E6D407E8B18D}"/>
              </a:ext>
            </a:extLst>
          </p:cNvPr>
          <p:cNvSpPr/>
          <p:nvPr/>
        </p:nvSpPr>
        <p:spPr>
          <a:xfrm rot="19283223">
            <a:off x="6995313" y="2981076"/>
            <a:ext cx="263100" cy="2642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30B9BDA-E407-E242-A51C-7F4D7AC52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7767" flipV="1">
            <a:off x="6863959" y="5434894"/>
            <a:ext cx="291785" cy="291785"/>
          </a:xfrm>
          <a:prstGeom prst="rect">
            <a:avLst/>
          </a:prstGeom>
        </p:spPr>
      </p:pic>
      <p:sp>
        <p:nvSpPr>
          <p:cNvPr id="19" name="Ellipse 1">
            <a:extLst>
              <a:ext uri="{FF2B5EF4-FFF2-40B4-BE49-F238E27FC236}">
                <a16:creationId xmlns:a16="http://schemas.microsoft.com/office/drawing/2014/main" id="{4122E6D3-E1E8-A540-B52C-BBBD06767050}"/>
              </a:ext>
            </a:extLst>
          </p:cNvPr>
          <p:cNvSpPr/>
          <p:nvPr/>
        </p:nvSpPr>
        <p:spPr>
          <a:xfrm>
            <a:off x="4932384" y="2813402"/>
            <a:ext cx="2148317" cy="18939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Plenum </a:t>
            </a:r>
          </a:p>
          <a:p>
            <a:pPr algn="ctr"/>
            <a:r>
              <a:rPr lang="de-DE" dirty="0"/>
              <a:t>Jährlich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04AD1BA-A1BF-084A-8E76-4E957CE5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404664"/>
            <a:ext cx="125694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6399F8B-7BE6-F946-A5D3-CD1FCA43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55" y="1401288"/>
            <a:ext cx="9379879" cy="54567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8CD9098-7591-5442-802F-DAED1A8F4EE7}"/>
              </a:ext>
            </a:extLst>
          </p:cNvPr>
          <p:cNvSpPr txBox="1"/>
          <p:nvPr/>
        </p:nvSpPr>
        <p:spPr>
          <a:xfrm>
            <a:off x="1885232" y="477958"/>
            <a:ext cx="821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latin typeface="Bradley Hand" pitchFamily="2" charset="77"/>
                <a:ea typeface="STXingkai" panose="02010800040101010101" pitchFamily="2" charset="-122"/>
              </a:rPr>
              <a:t>SIE Prozess im Überblick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7F35F0-353A-D24E-8B5D-12CA80CD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7" y="95905"/>
            <a:ext cx="125694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7716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3A32182-8438-D44A-B080-C1C1C98E4190}"/>
              </a:ext>
            </a:extLst>
          </p:cNvPr>
          <p:cNvSpPr>
            <a:spLocks noGrp="1"/>
          </p:cNvSpPr>
          <p:nvPr/>
        </p:nvSpPr>
        <p:spPr>
          <a:xfrm>
            <a:off x="1519829" y="1615044"/>
            <a:ext cx="10070487" cy="5047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e-DE" sz="16000" dirty="0">
                <a:latin typeface="Chalkduster" panose="03050602040202020205" pitchFamily="66" charset="77"/>
              </a:rPr>
              <a:t>Senioren 55+ </a:t>
            </a:r>
          </a:p>
          <a:p>
            <a:pPr>
              <a:buFont typeface="Wingdings" pitchFamily="2" charset="2"/>
              <a:buChar char="Ø"/>
            </a:pPr>
            <a:r>
              <a:rPr lang="de-DE" sz="12800" dirty="0">
                <a:latin typeface="Chalkduster" panose="03050602040202020205" pitchFamily="66" charset="77"/>
              </a:rPr>
              <a:t>Wohnhaft im Stadtgebiet Euskirchens </a:t>
            </a:r>
          </a:p>
          <a:p>
            <a:pPr>
              <a:buFont typeface="Wingdings" pitchFamily="2" charset="2"/>
              <a:buChar char="Ø"/>
            </a:pPr>
            <a:endParaRPr lang="de-DE" sz="16000" b="1" dirty="0">
              <a:latin typeface="Chalkduster" panose="03050602040202020205" pitchFamily="66" charset="77"/>
            </a:endParaRPr>
          </a:p>
          <a:p>
            <a:pPr marL="0" indent="0">
              <a:buNone/>
            </a:pPr>
            <a:r>
              <a:rPr lang="de-DE" sz="16000" b="1" dirty="0">
                <a:latin typeface="Chalkduster" panose="03050602040202020205" pitchFamily="66" charset="77"/>
              </a:rPr>
              <a:t>Nicht erforderlich:</a:t>
            </a:r>
          </a:p>
          <a:p>
            <a:pPr>
              <a:buFont typeface="Wingdings" pitchFamily="2" charset="2"/>
              <a:buChar char="Ø"/>
            </a:pPr>
            <a:r>
              <a:rPr lang="de-DE" sz="12800" dirty="0">
                <a:latin typeface="Chalkduster" panose="03050602040202020205" pitchFamily="66" charset="77"/>
              </a:rPr>
              <a:t>Parteimitgliedschaft</a:t>
            </a:r>
          </a:p>
          <a:p>
            <a:pPr>
              <a:buFont typeface="Wingdings" pitchFamily="2" charset="2"/>
              <a:buChar char="Ø"/>
            </a:pPr>
            <a:r>
              <a:rPr lang="de-DE" sz="12800" dirty="0">
                <a:latin typeface="Chalkduster" panose="03050602040202020205" pitchFamily="66" charset="77"/>
              </a:rPr>
              <a:t>Mitglied einer Organisation, eines Verbandes oder eines Vereins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06EFD4B-CCD8-BD49-98FF-C22B08D7F9DE}"/>
              </a:ext>
            </a:extLst>
          </p:cNvPr>
          <p:cNvSpPr>
            <a:spLocks noGrp="1"/>
          </p:cNvSpPr>
          <p:nvPr/>
        </p:nvSpPr>
        <p:spPr>
          <a:xfrm>
            <a:off x="1519829" y="95002"/>
            <a:ext cx="9152342" cy="1296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de-DE" sz="5400" b="1" dirty="0">
                <a:latin typeface="Bradley Hand" pitchFamily="2" charset="77"/>
                <a:ea typeface="STXingkai" panose="02010800040101010101" pitchFamily="2" charset="-122"/>
                <a:cs typeface="+mn-cs"/>
              </a:rPr>
              <a:t>Voraussetzung zur Mitarbeit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0539D6-9F61-1B4E-A763-90FF8E74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0" y="345288"/>
            <a:ext cx="125694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3C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3C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3C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3C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EF12C5-9A36-42C4-A4D6-FF66E105BA04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gradFill>
              <a:gsLst>
                <a:gs pos="0">
                  <a:srgbClr val="9900CC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B1B88F7-2681-4635-9171-90D7A4700F70}"/>
              </a:ext>
            </a:extLst>
          </p:cNvPr>
          <p:cNvGrpSpPr/>
          <p:nvPr/>
        </p:nvGrpSpPr>
        <p:grpSpPr>
          <a:xfrm>
            <a:off x="713015" y="3200400"/>
            <a:ext cx="1121227" cy="1089277"/>
            <a:chOff x="713015" y="3200400"/>
            <a:chExt cx="1121227" cy="10892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CDCF78-9B47-405E-9444-0F235ABD944D}"/>
                </a:ext>
              </a:extLst>
            </p:cNvPr>
            <p:cNvCxnSpPr/>
            <p:nvPr/>
          </p:nvCxnSpPr>
          <p:spPr>
            <a:xfrm>
              <a:off x="1240971" y="3200400"/>
              <a:ext cx="0" cy="500743"/>
            </a:xfrm>
            <a:prstGeom prst="line">
              <a:avLst/>
            </a:prstGeom>
            <a:ln w="31750" cap="rnd">
              <a:solidFill>
                <a:srgbClr val="A91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0280B5-CED7-4F35-91A6-45B40C8DDBB2}"/>
                </a:ext>
              </a:extLst>
            </p:cNvPr>
            <p:cNvSpPr txBox="1"/>
            <p:nvPr/>
          </p:nvSpPr>
          <p:spPr>
            <a:xfrm>
              <a:off x="713015" y="3766457"/>
              <a:ext cx="11212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2014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BF686D-0750-487A-9EC9-079F5FAA72E2}"/>
              </a:ext>
            </a:extLst>
          </p:cNvPr>
          <p:cNvCxnSpPr>
            <a:cxnSpLocks/>
          </p:cNvCxnSpPr>
          <p:nvPr/>
        </p:nvCxnSpPr>
        <p:spPr>
          <a:xfrm flipV="1">
            <a:off x="2438399" y="1883229"/>
            <a:ext cx="21772" cy="1523646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74C3DE-144B-4871-A559-FE9941ADED88}"/>
              </a:ext>
            </a:extLst>
          </p:cNvPr>
          <p:cNvGrpSpPr/>
          <p:nvPr/>
        </p:nvGrpSpPr>
        <p:grpSpPr>
          <a:xfrm>
            <a:off x="3485105" y="904062"/>
            <a:ext cx="3789530" cy="693634"/>
            <a:chOff x="2960914" y="1077686"/>
            <a:chExt cx="3789530" cy="6936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1C203A-DF8A-4D2B-94EE-5063815CEE77}"/>
                </a:ext>
              </a:extLst>
            </p:cNvPr>
            <p:cNvSpPr txBox="1"/>
            <p:nvPr/>
          </p:nvSpPr>
          <p:spPr>
            <a:xfrm>
              <a:off x="2960914" y="1077686"/>
              <a:ext cx="3288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chemeClr val="bg2">
                      <a:lumMod val="25000"/>
                    </a:schemeClr>
                  </a:solidFill>
                  <a:latin typeface="Bradley Hand" pitchFamily="2" charset="77"/>
                </a:rPr>
                <a:t>Projekt Erinnerungskoffer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Bradley Hand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16FB66-8971-42E4-A696-2384690BC234}"/>
                </a:ext>
              </a:extLst>
            </p:cNvPr>
            <p:cNvSpPr txBox="1"/>
            <p:nvPr/>
          </p:nvSpPr>
          <p:spPr>
            <a:xfrm>
              <a:off x="3114512" y="1401988"/>
              <a:ext cx="3635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2">
                      <a:lumMod val="50000"/>
                    </a:schemeClr>
                  </a:solidFill>
                  <a:latin typeface="Bradley Hand" pitchFamily="2" charset="77"/>
                </a:rPr>
                <a:t>Sicher Wohnen – Einbruchschutz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Bradley Hand" pitchFamily="2" charset="7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2CBB33-A30A-42FD-8639-13161004A1E4}"/>
              </a:ext>
            </a:extLst>
          </p:cNvPr>
          <p:cNvGrpSpPr/>
          <p:nvPr/>
        </p:nvGrpSpPr>
        <p:grpSpPr>
          <a:xfrm>
            <a:off x="1696048" y="515918"/>
            <a:ext cx="1484702" cy="1523645"/>
            <a:chOff x="2030185" y="990600"/>
            <a:chExt cx="859971" cy="838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A3B9E2-0E99-406B-A49B-74688215DC45}"/>
                </a:ext>
              </a:extLst>
            </p:cNvPr>
            <p:cNvSpPr/>
            <p:nvPr/>
          </p:nvSpPr>
          <p:spPr>
            <a:xfrm>
              <a:off x="2030185" y="990600"/>
              <a:ext cx="859971" cy="838200"/>
            </a:xfrm>
            <a:prstGeom prst="ellipse">
              <a:avLst/>
            </a:prstGeom>
            <a:solidFill>
              <a:srgbClr val="B62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E15E7-488F-4EF0-8632-60C426EDB917}"/>
                </a:ext>
              </a:extLst>
            </p:cNvPr>
            <p:cNvSpPr txBox="1"/>
            <p:nvPr/>
          </p:nvSpPr>
          <p:spPr>
            <a:xfrm>
              <a:off x="2073730" y="1244721"/>
              <a:ext cx="772881" cy="28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2015</a:t>
              </a:r>
              <a:endParaRPr lang="en-US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0768A8-74EC-4351-BEEB-B32111CCC82A}"/>
              </a:ext>
            </a:extLst>
          </p:cNvPr>
          <p:cNvCxnSpPr>
            <a:cxnSpLocks/>
          </p:cNvCxnSpPr>
          <p:nvPr/>
        </p:nvCxnSpPr>
        <p:spPr>
          <a:xfrm flipV="1">
            <a:off x="8702233" y="1927125"/>
            <a:ext cx="21772" cy="1523646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74E369-78BC-4B7B-B00C-DDBD7DF3C953}"/>
              </a:ext>
            </a:extLst>
          </p:cNvPr>
          <p:cNvGrpSpPr/>
          <p:nvPr/>
        </p:nvGrpSpPr>
        <p:grpSpPr>
          <a:xfrm>
            <a:off x="9720114" y="888786"/>
            <a:ext cx="2289408" cy="701346"/>
            <a:chOff x="2960914" y="1077686"/>
            <a:chExt cx="1337589" cy="7013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59994C-96F9-4BB1-84C8-CAB2F59EF5A8}"/>
                </a:ext>
              </a:extLst>
            </p:cNvPr>
            <p:cNvSpPr txBox="1"/>
            <p:nvPr/>
          </p:nvSpPr>
          <p:spPr>
            <a:xfrm>
              <a:off x="2960914" y="1077686"/>
              <a:ext cx="1337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chemeClr val="bg2">
                      <a:lumMod val="25000"/>
                    </a:schemeClr>
                  </a:solidFill>
                  <a:latin typeface="Bradley Hand" pitchFamily="2" charset="77"/>
                </a:rPr>
                <a:t>Videoprojekt PULS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Bradley Hand" pitchFamily="2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7B27F0-6E3E-4596-AB2D-05B706A5AE12}"/>
                </a:ext>
              </a:extLst>
            </p:cNvPr>
            <p:cNvSpPr txBox="1"/>
            <p:nvPr/>
          </p:nvSpPr>
          <p:spPr>
            <a:xfrm>
              <a:off x="2960914" y="1409700"/>
              <a:ext cx="111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2">
                      <a:lumMod val="50000"/>
                    </a:schemeClr>
                  </a:solidFill>
                  <a:latin typeface="Bradley Hand" pitchFamily="2" charset="77"/>
                </a:rPr>
                <a:t>Pedelec-Training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Bradley Hand" pitchFamily="2" charset="77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51A4E1-493F-471F-AA27-A9D732A53BEA}"/>
              </a:ext>
            </a:extLst>
          </p:cNvPr>
          <p:cNvGrpSpPr/>
          <p:nvPr/>
        </p:nvGrpSpPr>
        <p:grpSpPr>
          <a:xfrm>
            <a:off x="7919831" y="445040"/>
            <a:ext cx="1586576" cy="1523645"/>
            <a:chOff x="2030185" y="990600"/>
            <a:chExt cx="859971" cy="838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DFAF17-1F45-4940-977A-EC44F7BA56E0}"/>
                </a:ext>
              </a:extLst>
            </p:cNvPr>
            <p:cNvSpPr/>
            <p:nvPr/>
          </p:nvSpPr>
          <p:spPr>
            <a:xfrm>
              <a:off x="2030185" y="990600"/>
              <a:ext cx="859971" cy="838200"/>
            </a:xfrm>
            <a:prstGeom prst="ellipse">
              <a:avLst/>
            </a:prstGeom>
            <a:solidFill>
              <a:srgbClr val="DF6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53D599-5E72-46F9-8EEC-61021CAACA26}"/>
                </a:ext>
              </a:extLst>
            </p:cNvPr>
            <p:cNvSpPr txBox="1"/>
            <p:nvPr/>
          </p:nvSpPr>
          <p:spPr>
            <a:xfrm>
              <a:off x="2210411" y="1277610"/>
              <a:ext cx="602241" cy="28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2017</a:t>
              </a:r>
              <a:endParaRPr lang="en-US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E7D938-4E35-4899-A333-70E2FBA29336}"/>
              </a:ext>
            </a:extLst>
          </p:cNvPr>
          <p:cNvCxnSpPr>
            <a:cxnSpLocks/>
          </p:cNvCxnSpPr>
          <p:nvPr/>
        </p:nvCxnSpPr>
        <p:spPr>
          <a:xfrm flipV="1">
            <a:off x="5818017" y="3450771"/>
            <a:ext cx="21771" cy="1379587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19C57D-0518-41A0-B7FD-D54CD2BC962D}"/>
              </a:ext>
            </a:extLst>
          </p:cNvPr>
          <p:cNvGrpSpPr/>
          <p:nvPr/>
        </p:nvGrpSpPr>
        <p:grpSpPr>
          <a:xfrm>
            <a:off x="6773185" y="5172897"/>
            <a:ext cx="5525872" cy="1077218"/>
            <a:chOff x="2866675" y="1060684"/>
            <a:chExt cx="3642081" cy="10772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59BE61-B064-4A75-B9B7-A20650CE6264}"/>
                </a:ext>
              </a:extLst>
            </p:cNvPr>
            <p:cNvSpPr txBox="1"/>
            <p:nvPr/>
          </p:nvSpPr>
          <p:spPr>
            <a:xfrm>
              <a:off x="2866675" y="1060684"/>
              <a:ext cx="36420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chemeClr val="bg2">
                      <a:lumMod val="25000"/>
                    </a:schemeClr>
                  </a:solidFill>
                  <a:latin typeface="Bradley Hand" pitchFamily="2" charset="77"/>
                </a:rPr>
                <a:t>Selbstbestimmung! Irrtümer, Vollmachten und</a:t>
              </a:r>
            </a:p>
            <a:p>
              <a:r>
                <a:rPr lang="de-DE" sz="2000" dirty="0">
                  <a:solidFill>
                    <a:schemeClr val="bg2">
                      <a:lumMod val="25000"/>
                    </a:schemeClr>
                  </a:solidFill>
                  <a:latin typeface="Bradley Hand" pitchFamily="2" charset="77"/>
                </a:rPr>
                <a:t>Rechtsansprüche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Bradley Hand" pitchFamily="2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E0E86-D990-4CA8-8816-7B2DEFEDA185}"/>
                </a:ext>
              </a:extLst>
            </p:cNvPr>
            <p:cNvSpPr txBox="1"/>
            <p:nvPr/>
          </p:nvSpPr>
          <p:spPr>
            <a:xfrm>
              <a:off x="2901927" y="1768570"/>
              <a:ext cx="1956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2">
                      <a:lumMod val="50000"/>
                    </a:schemeClr>
                  </a:solidFill>
                  <a:latin typeface="Bradley Hand" pitchFamily="2" charset="77"/>
                </a:rPr>
                <a:t>Jung und Alt gegen Gewalt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Bradley Hand" pitchFamily="2" charset="77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C5F0A5-7FB0-48D8-941F-1BE8376F3787}"/>
              </a:ext>
            </a:extLst>
          </p:cNvPr>
          <p:cNvGrpSpPr/>
          <p:nvPr/>
        </p:nvGrpSpPr>
        <p:grpSpPr>
          <a:xfrm>
            <a:off x="4899848" y="4800352"/>
            <a:ext cx="1815122" cy="1749194"/>
            <a:chOff x="2030185" y="990600"/>
            <a:chExt cx="859971" cy="838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8F85034-7D9C-4FC6-9A85-CDE64206EC18}"/>
                </a:ext>
              </a:extLst>
            </p:cNvPr>
            <p:cNvSpPr/>
            <p:nvPr/>
          </p:nvSpPr>
          <p:spPr>
            <a:xfrm>
              <a:off x="2030185" y="990600"/>
              <a:ext cx="859971" cy="838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FCC83B-10CE-4434-9934-CA2C3A8C46A3}"/>
                </a:ext>
              </a:extLst>
            </p:cNvPr>
            <p:cNvSpPr txBox="1"/>
            <p:nvPr/>
          </p:nvSpPr>
          <p:spPr>
            <a:xfrm>
              <a:off x="2213939" y="1284339"/>
              <a:ext cx="492462" cy="25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2016</a:t>
              </a:r>
              <a:endParaRPr lang="en-US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5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EF12C5-9A36-42C4-A4D6-FF66E105BA04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gradFill>
              <a:gsLst>
                <a:gs pos="0">
                  <a:srgbClr val="9900CC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B1B88F7-2681-4635-9171-90D7A4700F70}"/>
              </a:ext>
            </a:extLst>
          </p:cNvPr>
          <p:cNvGrpSpPr/>
          <p:nvPr/>
        </p:nvGrpSpPr>
        <p:grpSpPr>
          <a:xfrm>
            <a:off x="713015" y="3200400"/>
            <a:ext cx="1121227" cy="1089277"/>
            <a:chOff x="713015" y="3200400"/>
            <a:chExt cx="1121227" cy="10892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CDCF78-9B47-405E-9444-0F235ABD944D}"/>
                </a:ext>
              </a:extLst>
            </p:cNvPr>
            <p:cNvCxnSpPr/>
            <p:nvPr/>
          </p:nvCxnSpPr>
          <p:spPr>
            <a:xfrm>
              <a:off x="1240971" y="3200400"/>
              <a:ext cx="0" cy="500743"/>
            </a:xfrm>
            <a:prstGeom prst="line">
              <a:avLst/>
            </a:prstGeom>
            <a:ln w="31750" cap="rnd">
              <a:solidFill>
                <a:srgbClr val="A918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0280B5-CED7-4F35-91A6-45B40C8DDBB2}"/>
                </a:ext>
              </a:extLst>
            </p:cNvPr>
            <p:cNvSpPr txBox="1"/>
            <p:nvPr/>
          </p:nvSpPr>
          <p:spPr>
            <a:xfrm>
              <a:off x="713015" y="3766457"/>
              <a:ext cx="11212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2017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BF686D-0750-487A-9EC9-079F5FAA72E2}"/>
              </a:ext>
            </a:extLst>
          </p:cNvPr>
          <p:cNvCxnSpPr>
            <a:cxnSpLocks/>
          </p:cNvCxnSpPr>
          <p:nvPr/>
        </p:nvCxnSpPr>
        <p:spPr>
          <a:xfrm flipV="1">
            <a:off x="2438399" y="1883229"/>
            <a:ext cx="21772" cy="1523646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74C3DE-144B-4871-A559-FE9941ADED88}"/>
              </a:ext>
            </a:extLst>
          </p:cNvPr>
          <p:cNvGrpSpPr/>
          <p:nvPr/>
        </p:nvGrpSpPr>
        <p:grpSpPr>
          <a:xfrm>
            <a:off x="3485105" y="904062"/>
            <a:ext cx="2629246" cy="704729"/>
            <a:chOff x="2960914" y="1077686"/>
            <a:chExt cx="2629246" cy="7047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1C203A-DF8A-4D2B-94EE-5063815CEE77}"/>
                </a:ext>
              </a:extLst>
            </p:cNvPr>
            <p:cNvSpPr txBox="1"/>
            <p:nvPr/>
          </p:nvSpPr>
          <p:spPr>
            <a:xfrm>
              <a:off x="2960914" y="1077686"/>
              <a:ext cx="2629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chemeClr val="bg2">
                      <a:lumMod val="25000"/>
                    </a:schemeClr>
                  </a:solidFill>
                  <a:latin typeface="Bradley Hand" pitchFamily="2" charset="77"/>
                </a:rPr>
                <a:t>Euskirchen bei Nacht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Bradley Hand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16FB66-8971-42E4-A696-2384690BC234}"/>
                </a:ext>
              </a:extLst>
            </p:cNvPr>
            <p:cNvSpPr txBox="1"/>
            <p:nvPr/>
          </p:nvSpPr>
          <p:spPr>
            <a:xfrm>
              <a:off x="2989061" y="1413083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2">
                      <a:lumMod val="50000"/>
                    </a:schemeClr>
                  </a:solidFill>
                  <a:latin typeface="Bradley Hand" pitchFamily="2" charset="77"/>
                </a:rPr>
                <a:t>Notfallkarte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Bradley Hand" pitchFamily="2" charset="7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2CBB33-A30A-42FD-8639-13161004A1E4}"/>
              </a:ext>
            </a:extLst>
          </p:cNvPr>
          <p:cNvGrpSpPr/>
          <p:nvPr/>
        </p:nvGrpSpPr>
        <p:grpSpPr>
          <a:xfrm>
            <a:off x="1696048" y="515918"/>
            <a:ext cx="1484702" cy="1523645"/>
            <a:chOff x="2030185" y="990600"/>
            <a:chExt cx="859971" cy="838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A3B9E2-0E99-406B-A49B-74688215DC45}"/>
                </a:ext>
              </a:extLst>
            </p:cNvPr>
            <p:cNvSpPr/>
            <p:nvPr/>
          </p:nvSpPr>
          <p:spPr>
            <a:xfrm>
              <a:off x="2030185" y="990600"/>
              <a:ext cx="859971" cy="838200"/>
            </a:xfrm>
            <a:prstGeom prst="ellipse">
              <a:avLst/>
            </a:prstGeom>
            <a:solidFill>
              <a:srgbClr val="B62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E15E7-488F-4EF0-8632-60C426EDB917}"/>
                </a:ext>
              </a:extLst>
            </p:cNvPr>
            <p:cNvSpPr txBox="1"/>
            <p:nvPr/>
          </p:nvSpPr>
          <p:spPr>
            <a:xfrm>
              <a:off x="2073730" y="1244721"/>
              <a:ext cx="772881" cy="28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2018</a:t>
              </a:r>
              <a:endParaRPr lang="en-US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0768A8-74EC-4351-BEEB-B32111CCC82A}"/>
              </a:ext>
            </a:extLst>
          </p:cNvPr>
          <p:cNvCxnSpPr>
            <a:cxnSpLocks/>
          </p:cNvCxnSpPr>
          <p:nvPr/>
        </p:nvCxnSpPr>
        <p:spPr>
          <a:xfrm flipV="1">
            <a:off x="8702233" y="1927125"/>
            <a:ext cx="21772" cy="1523646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74E369-78BC-4B7B-B00C-DDBD7DF3C953}"/>
              </a:ext>
            </a:extLst>
          </p:cNvPr>
          <p:cNvGrpSpPr/>
          <p:nvPr/>
        </p:nvGrpSpPr>
        <p:grpSpPr>
          <a:xfrm>
            <a:off x="9545181" y="811347"/>
            <a:ext cx="2559329" cy="835724"/>
            <a:chOff x="2247838" y="1050755"/>
            <a:chExt cx="3600281" cy="33925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59994C-96F9-4BB1-84C8-CAB2F59EF5A8}"/>
                </a:ext>
              </a:extLst>
            </p:cNvPr>
            <p:cNvSpPr txBox="1"/>
            <p:nvPr/>
          </p:nvSpPr>
          <p:spPr>
            <a:xfrm>
              <a:off x="2247838" y="1050755"/>
              <a:ext cx="3218322" cy="162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chemeClr val="bg2">
                      <a:lumMod val="25000"/>
                    </a:schemeClr>
                  </a:solidFill>
                  <a:latin typeface="Bradley Hand" pitchFamily="2" charset="77"/>
                </a:rPr>
                <a:t>Mobilitätskonzept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Bradley Hand" pitchFamily="2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7B27F0-6E3E-4596-AB2D-05B706A5AE12}"/>
                </a:ext>
              </a:extLst>
            </p:cNvPr>
            <p:cNvSpPr txBox="1"/>
            <p:nvPr/>
          </p:nvSpPr>
          <p:spPr>
            <a:xfrm>
              <a:off x="2247838" y="1240081"/>
              <a:ext cx="3600281" cy="14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2">
                      <a:lumMod val="50000"/>
                    </a:schemeClr>
                  </a:solidFill>
                  <a:latin typeface="Bradley Hand" pitchFamily="2" charset="77"/>
                </a:rPr>
                <a:t>Generationenspieletag</a:t>
              </a:r>
              <a:r>
                <a:rPr lang="de-DE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</a:rPr>
                <a:t> 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51A4E1-493F-471F-AA27-A9D732A53BEA}"/>
              </a:ext>
            </a:extLst>
          </p:cNvPr>
          <p:cNvGrpSpPr/>
          <p:nvPr/>
        </p:nvGrpSpPr>
        <p:grpSpPr>
          <a:xfrm>
            <a:off x="7919831" y="445040"/>
            <a:ext cx="1586576" cy="1523645"/>
            <a:chOff x="2030185" y="990600"/>
            <a:chExt cx="859971" cy="838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DFAF17-1F45-4940-977A-EC44F7BA56E0}"/>
                </a:ext>
              </a:extLst>
            </p:cNvPr>
            <p:cNvSpPr/>
            <p:nvPr/>
          </p:nvSpPr>
          <p:spPr>
            <a:xfrm>
              <a:off x="2030185" y="990600"/>
              <a:ext cx="859971" cy="838200"/>
            </a:xfrm>
            <a:prstGeom prst="ellipse">
              <a:avLst/>
            </a:prstGeom>
            <a:solidFill>
              <a:srgbClr val="DF6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53D599-5E72-46F9-8EEC-61021CAACA26}"/>
                </a:ext>
              </a:extLst>
            </p:cNvPr>
            <p:cNvSpPr txBox="1"/>
            <p:nvPr/>
          </p:nvSpPr>
          <p:spPr>
            <a:xfrm>
              <a:off x="2210411" y="1277610"/>
              <a:ext cx="602241" cy="28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2020</a:t>
              </a:r>
              <a:endParaRPr lang="en-US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E7D938-4E35-4899-A333-70E2FBA29336}"/>
              </a:ext>
            </a:extLst>
          </p:cNvPr>
          <p:cNvCxnSpPr>
            <a:cxnSpLocks/>
          </p:cNvCxnSpPr>
          <p:nvPr/>
        </p:nvCxnSpPr>
        <p:spPr>
          <a:xfrm flipV="1">
            <a:off x="5818017" y="3450771"/>
            <a:ext cx="21771" cy="1379587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19C57D-0518-41A0-B7FD-D54CD2BC962D}"/>
              </a:ext>
            </a:extLst>
          </p:cNvPr>
          <p:cNvGrpSpPr/>
          <p:nvPr/>
        </p:nvGrpSpPr>
        <p:grpSpPr>
          <a:xfrm>
            <a:off x="6916167" y="5189899"/>
            <a:ext cx="3042025" cy="701346"/>
            <a:chOff x="2960914" y="1077686"/>
            <a:chExt cx="3042025" cy="7013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59BE61-B064-4A75-B9B7-A20650CE6264}"/>
                </a:ext>
              </a:extLst>
            </p:cNvPr>
            <p:cNvSpPr txBox="1"/>
            <p:nvPr/>
          </p:nvSpPr>
          <p:spPr>
            <a:xfrm>
              <a:off x="2960914" y="1077686"/>
              <a:ext cx="24593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chemeClr val="bg2">
                      <a:lumMod val="25000"/>
                    </a:schemeClr>
                  </a:solidFill>
                  <a:latin typeface="Bradley Hand" pitchFamily="2" charset="77"/>
                </a:rPr>
                <a:t>Pflegeroboters Pepper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  <a:latin typeface="Bradley Hand" pitchFamily="2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E0E86-D990-4CA8-8816-7B2DEFEDA185}"/>
                </a:ext>
              </a:extLst>
            </p:cNvPr>
            <p:cNvSpPr txBox="1"/>
            <p:nvPr/>
          </p:nvSpPr>
          <p:spPr>
            <a:xfrm>
              <a:off x="2960914" y="1409700"/>
              <a:ext cx="304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2">
                      <a:lumMod val="50000"/>
                    </a:schemeClr>
                  </a:solidFill>
                  <a:latin typeface="Bradley Hand" pitchFamily="2" charset="77"/>
                </a:rPr>
                <a:t>Digital Kompass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Bradley Hand" pitchFamily="2" charset="77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C5F0A5-7FB0-48D8-941F-1BE8376F3787}"/>
              </a:ext>
            </a:extLst>
          </p:cNvPr>
          <p:cNvGrpSpPr/>
          <p:nvPr/>
        </p:nvGrpSpPr>
        <p:grpSpPr>
          <a:xfrm>
            <a:off x="4899848" y="4800352"/>
            <a:ext cx="1815122" cy="1749194"/>
            <a:chOff x="2030185" y="990600"/>
            <a:chExt cx="859971" cy="838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8F85034-7D9C-4FC6-9A85-CDE64206EC18}"/>
                </a:ext>
              </a:extLst>
            </p:cNvPr>
            <p:cNvSpPr/>
            <p:nvPr/>
          </p:nvSpPr>
          <p:spPr>
            <a:xfrm>
              <a:off x="2030185" y="990600"/>
              <a:ext cx="859971" cy="838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FCC83B-10CE-4434-9934-CA2C3A8C46A3}"/>
                </a:ext>
              </a:extLst>
            </p:cNvPr>
            <p:cNvSpPr txBox="1"/>
            <p:nvPr/>
          </p:nvSpPr>
          <p:spPr>
            <a:xfrm>
              <a:off x="2213939" y="1284339"/>
              <a:ext cx="492462" cy="25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2019</a:t>
              </a:r>
              <a:endParaRPr lang="en-US" sz="28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F68A91B0-2F7A-B265-F15D-0B4C9A5AC549}"/>
              </a:ext>
            </a:extLst>
          </p:cNvPr>
          <p:cNvGrpSpPr/>
          <p:nvPr/>
        </p:nvGrpSpPr>
        <p:grpSpPr>
          <a:xfrm>
            <a:off x="10689084" y="3200400"/>
            <a:ext cx="1121227" cy="1089277"/>
            <a:chOff x="778331" y="3200400"/>
            <a:chExt cx="1121227" cy="1089277"/>
          </a:xfrm>
        </p:grpSpPr>
        <p:cxnSp>
          <p:nvCxnSpPr>
            <p:cNvPr id="37" name="Straight Connector 10">
              <a:extLst>
                <a:ext uri="{FF2B5EF4-FFF2-40B4-BE49-F238E27FC236}">
                  <a16:creationId xmlns:a16="http://schemas.microsoft.com/office/drawing/2014/main" id="{D96A4934-8CFD-A47C-5239-5566E728896B}"/>
                </a:ext>
              </a:extLst>
            </p:cNvPr>
            <p:cNvCxnSpPr/>
            <p:nvPr/>
          </p:nvCxnSpPr>
          <p:spPr>
            <a:xfrm>
              <a:off x="1240971" y="3200400"/>
              <a:ext cx="0" cy="500743"/>
            </a:xfrm>
            <a:prstGeom prst="line">
              <a:avLst/>
            </a:prstGeom>
            <a:ln w="31750" cap="rnd">
              <a:solidFill>
                <a:srgbClr val="E977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74824E36-65B2-EB71-F149-E70BB1D118B5}"/>
                </a:ext>
              </a:extLst>
            </p:cNvPr>
            <p:cNvSpPr txBox="1"/>
            <p:nvPr/>
          </p:nvSpPr>
          <p:spPr>
            <a:xfrm>
              <a:off x="778331" y="3766457"/>
              <a:ext cx="11212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bg2">
                      <a:lumMod val="25000"/>
                    </a:schemeClr>
                  </a:solidFill>
                  <a:latin typeface="Lato" panose="020F0502020204030203" pitchFamily="34" charset="0"/>
                </a:rPr>
                <a:t>heute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2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5B4BB-2177-BE41-9509-63D38BFA5C4B}"/>
              </a:ext>
            </a:extLst>
          </p:cNvPr>
          <p:cNvSpPr txBox="1">
            <a:spLocks/>
          </p:cNvSpPr>
          <p:nvPr/>
        </p:nvSpPr>
        <p:spPr>
          <a:xfrm>
            <a:off x="2650850" y="296561"/>
            <a:ext cx="6890299" cy="7590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>
                <a:latin typeface="Bradley Hand" pitchFamily="2" charset="77"/>
              </a:rPr>
              <a:t>SIE in der Pandemie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2BFDBF-3D29-C745-B513-B09391B06731}"/>
              </a:ext>
            </a:extLst>
          </p:cNvPr>
          <p:cNvSpPr txBox="1"/>
          <p:nvPr/>
        </p:nvSpPr>
        <p:spPr>
          <a:xfrm>
            <a:off x="5291212" y="1420037"/>
            <a:ext cx="7806757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</a:pPr>
            <a:r>
              <a:rPr lang="de-DE" sz="3600" dirty="0">
                <a:latin typeface="Chalkduster" panose="03050602040202020205" pitchFamily="66" charset="77"/>
              </a:rPr>
              <a:t>Info-Veranstaltungen: </a:t>
            </a:r>
          </a:p>
          <a:p>
            <a:pPr fontAlgn="base">
              <a:spcBef>
                <a:spcPct val="20000"/>
              </a:spcBef>
            </a:pPr>
            <a:r>
              <a:rPr lang="de-DE" sz="3600" dirty="0">
                <a:latin typeface="Chalkduster" panose="03050602040202020205" pitchFamily="66" charset="77"/>
              </a:rPr>
              <a:t>	Sicherheit im Alter</a:t>
            </a:r>
          </a:p>
          <a:p>
            <a:pPr fontAlgn="base">
              <a:spcBef>
                <a:spcPct val="20000"/>
              </a:spcBef>
            </a:pPr>
            <a:r>
              <a:rPr lang="de-DE" sz="3600" dirty="0">
                <a:latin typeface="Chalkduster" panose="03050602040202020205" pitchFamily="66" charset="77"/>
              </a:rPr>
              <a:t>	Häusliche Pflege</a:t>
            </a:r>
          </a:p>
          <a:p>
            <a:pPr marL="571500" indent="-5715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3600" dirty="0">
                <a:latin typeface="Chalkduster" panose="03050602040202020205" pitchFamily="66" charset="77"/>
              </a:rPr>
              <a:t>Zoom-Konferenzen</a:t>
            </a:r>
          </a:p>
          <a:p>
            <a:pPr marL="571500" indent="-5715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3600" dirty="0">
                <a:latin typeface="Chalkduster" panose="03050602040202020205" pitchFamily="66" charset="77"/>
              </a:rPr>
              <a:t>Klön-</a:t>
            </a:r>
            <a:r>
              <a:rPr lang="de-DE" sz="3600" dirty="0" err="1">
                <a:latin typeface="Chalkduster" panose="03050602040202020205" pitchFamily="66" charset="77"/>
              </a:rPr>
              <a:t>Cafe</a:t>
            </a:r>
            <a:endParaRPr lang="de-DE" sz="3600" dirty="0">
              <a:latin typeface="Chalkduster" panose="03050602040202020205" pitchFamily="66" charset="77"/>
            </a:endParaRPr>
          </a:p>
          <a:p>
            <a:pPr marL="571500" indent="-5715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3600" dirty="0">
                <a:latin typeface="Chalkduster" panose="03050602040202020205" pitchFamily="66" charset="77"/>
              </a:rPr>
              <a:t>Zoom-Konferenzen</a:t>
            </a:r>
          </a:p>
          <a:p>
            <a:pPr marL="571500" indent="-571500" fontAlgn="base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3600" dirty="0">
                <a:latin typeface="Chalkduster" panose="03050602040202020205" pitchFamily="66" charset="77"/>
              </a:rPr>
              <a:t>Smartphone-Stammtisch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C42D87-0D44-1393-D5A8-AE990357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9" y="712185"/>
            <a:ext cx="4275817" cy="60508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DB510A-DDA8-2C41-E4A4-4447CBC3B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7" y="984663"/>
            <a:ext cx="4077751" cy="550586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7B3B566-2CD9-D305-3594-284BE5F66232}"/>
              </a:ext>
            </a:extLst>
          </p:cNvPr>
          <p:cNvSpPr/>
          <p:nvPr/>
        </p:nvSpPr>
        <p:spPr>
          <a:xfrm>
            <a:off x="338989" y="984662"/>
            <a:ext cx="4381165" cy="577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7F0BBC-4745-D87C-BF28-55E2112B2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6" y="623455"/>
            <a:ext cx="4614021" cy="652942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188111A-36D7-5485-F5A0-D120F07C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8"/>
            <a:ext cx="1102290" cy="12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6889A4-BB90-6475-C391-07E8E6936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2" y="1214700"/>
            <a:ext cx="4273534" cy="55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AC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Breitbild</PresentationFormat>
  <Paragraphs>134</Paragraphs>
  <Slides>21</Slides>
  <Notes>0</Notes>
  <HiddenSlides>1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STXingkai</vt:lpstr>
      <vt:lpstr>Arial</vt:lpstr>
      <vt:lpstr>Bradley Hand</vt:lpstr>
      <vt:lpstr>Calibri</vt:lpstr>
      <vt:lpstr>Calibri Light</vt:lpstr>
      <vt:lpstr>Chalkduster</vt:lpstr>
      <vt:lpstr>Lato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Termine im Mai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Swen Samoly</dc:creator>
  <cp:lastModifiedBy>Aulmann, C.</cp:lastModifiedBy>
  <cp:revision>11</cp:revision>
  <dcterms:created xsi:type="dcterms:W3CDTF">2022-03-24T06:36:24Z</dcterms:created>
  <dcterms:modified xsi:type="dcterms:W3CDTF">2022-05-10T07:50:26Z</dcterms:modified>
</cp:coreProperties>
</file>